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56" r:id="rId3"/>
    <p:sldId id="284" r:id="rId4"/>
    <p:sldId id="285" r:id="rId5"/>
    <p:sldId id="286" r:id="rId6"/>
    <p:sldId id="287" r:id="rId7"/>
    <p:sldId id="288" r:id="rId8"/>
    <p:sldId id="289" r:id="rId9"/>
    <p:sldId id="257" r:id="rId10"/>
    <p:sldId id="258" r:id="rId11"/>
    <p:sldId id="259" r:id="rId12"/>
    <p:sldId id="260" r:id="rId13"/>
    <p:sldId id="261" r:id="rId14"/>
    <p:sldId id="262" r:id="rId15"/>
    <p:sldId id="263" r:id="rId16"/>
    <p:sldId id="264" r:id="rId17"/>
    <p:sldId id="290" r:id="rId18"/>
    <p:sldId id="265" r:id="rId19"/>
    <p:sldId id="266" r:id="rId20"/>
    <p:sldId id="280" r:id="rId21"/>
    <p:sldId id="281" r:id="rId22"/>
    <p:sldId id="282" r:id="rId23"/>
    <p:sldId id="283"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6" autoAdjust="0"/>
  </p:normalViewPr>
  <p:slideViewPr>
    <p:cSldViewPr>
      <p:cViewPr varScale="1">
        <p:scale>
          <a:sx n="103" d="100"/>
          <a:sy n="103"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7745BD-16BC-45C4-9D5A-E20D70D74FB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38720256-C173-4110-849D-AE80A3DD9103}" type="datetimeFigureOut">
              <a:rPr lang="it-IT" smtClean="0"/>
              <a:pPr/>
              <a:t>28/09/2015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1A7745BD-16BC-45C4-9D5A-E20D70D74FB4}"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720256-C173-4110-849D-AE80A3DD9103}" type="datetimeFigureOut">
              <a:rPr lang="it-IT" smtClean="0"/>
              <a:pPr/>
              <a:t>28/09/2015</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7745BD-16BC-45C4-9D5A-E20D70D74FB4}"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cnptech.cib.unibo.it/cib/"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algn="ctr">
              <a:buNone/>
            </a:pPr>
            <a:r>
              <a:rPr lang="it-IT" sz="4000" dirty="0" smtClean="0"/>
              <a:t>PROCEDURA INVENTARIAZIONE PERIODICI IN GAP</a:t>
            </a:r>
          </a:p>
          <a:p>
            <a:pPr algn="ctr">
              <a:buNone/>
            </a:pPr>
            <a:endParaRPr lang="it-IT" sz="1400" dirty="0" smtClean="0"/>
          </a:p>
          <a:p>
            <a:pPr algn="ctr">
              <a:buNone/>
            </a:pPr>
            <a:endParaRPr lang="it-IT" sz="1400" dirty="0"/>
          </a:p>
          <a:p>
            <a:pPr algn="ctr">
              <a:buNone/>
            </a:pPr>
            <a:r>
              <a:rPr lang="it-IT" sz="1400" dirty="0" smtClean="0"/>
              <a:t>UNIVERSITA’ </a:t>
            </a:r>
            <a:r>
              <a:rPr lang="it-IT" sz="1400" smtClean="0"/>
              <a:t>DI </a:t>
            </a:r>
            <a:r>
              <a:rPr lang="it-IT" sz="1400" dirty="0" smtClean="0"/>
              <a:t>PISA</a:t>
            </a:r>
          </a:p>
          <a:p>
            <a:pPr algn="ctr">
              <a:buNone/>
            </a:pPr>
            <a:r>
              <a:rPr lang="it-IT" sz="1400" dirty="0" smtClean="0"/>
              <a:t>SISTEMA BIBLIOTECARIO ATENEO</a:t>
            </a:r>
          </a:p>
          <a:p>
            <a:pPr algn="ctr">
              <a:buNone/>
            </a:pPr>
            <a:r>
              <a:rPr lang="it-IT" sz="1400" dirty="0" smtClean="0"/>
              <a:t>09.03.2015</a:t>
            </a:r>
          </a:p>
          <a:p>
            <a:pPr algn="ctr">
              <a:buNone/>
            </a:pPr>
            <a:endParaRPr lang="it-IT" sz="1400" dirty="0" smtClean="0"/>
          </a:p>
          <a:p>
            <a:pPr algn="ctr">
              <a:buNone/>
            </a:pPr>
            <a:endParaRPr lang="it-IT" sz="1400" dirty="0" smtClean="0"/>
          </a:p>
          <a:p>
            <a:pPr algn="ctr">
              <a:buNone/>
            </a:pPr>
            <a:endParaRPr lang="it-IT" sz="1400" dirty="0" smtClean="0"/>
          </a:p>
          <a:p>
            <a:pPr algn="ctr">
              <a:buNone/>
            </a:pPr>
            <a:endParaRPr lang="it-IT"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5" name="Picture 3"/>
          <p:cNvPicPr>
            <a:picLocks noGrp="1" noChangeAspect="1" noChangeArrowheads="1"/>
          </p:cNvPicPr>
          <p:nvPr>
            <p:ph idx="1"/>
          </p:nvPr>
        </p:nvPicPr>
        <p:blipFill>
          <a:blip r:embed="rId2" cstate="print"/>
          <a:stretch>
            <a:fillRect/>
          </a:stretch>
        </p:blipFill>
        <p:spPr bwMode="auto">
          <a:xfrm>
            <a:off x="1717081" y="1935163"/>
            <a:ext cx="5709837" cy="4389437"/>
          </a:xfrm>
          <a:prstGeom prst="rect">
            <a:avLst/>
          </a:prstGeom>
          <a:noFill/>
          <a:ln w="9525">
            <a:noFill/>
            <a:miter lim="800000"/>
            <a:headEnd/>
            <a:tailEnd/>
          </a:ln>
        </p:spPr>
      </p:pic>
      <p:cxnSp>
        <p:nvCxnSpPr>
          <p:cNvPr id="7" name="Connettore 2 6"/>
          <p:cNvCxnSpPr/>
          <p:nvPr/>
        </p:nvCxnSpPr>
        <p:spPr>
          <a:xfrm flipH="1" flipV="1">
            <a:off x="1979712" y="2492896"/>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600" dirty="0" smtClean="0"/>
              <a:t>LA CONDIZIONE PER POTER INVENTARIARE IL PERIODICO E’ CHE ESSO FACCIA PARTE DEL POSSEDUTO DELLA BIBLIOTECA IN ACNP</a:t>
            </a:r>
            <a:endParaRPr lang="it-IT" sz="1600" dirty="0"/>
          </a:p>
        </p:txBody>
      </p:sp>
      <p:pic>
        <p:nvPicPr>
          <p:cNvPr id="4098" name="Picture 2"/>
          <p:cNvPicPr>
            <a:picLocks noGrp="1" noChangeAspect="1" noChangeArrowheads="1"/>
          </p:cNvPicPr>
          <p:nvPr>
            <p:ph idx="1"/>
          </p:nvPr>
        </p:nvPicPr>
        <p:blipFill>
          <a:blip r:embed="rId2" cstate="print"/>
          <a:stretch>
            <a:fillRect/>
          </a:stretch>
        </p:blipFill>
        <p:spPr bwMode="auto">
          <a:xfrm>
            <a:off x="1717081" y="1935163"/>
            <a:ext cx="5709837" cy="4389437"/>
          </a:xfrm>
          <a:prstGeom prst="rect">
            <a:avLst/>
          </a:prstGeom>
          <a:noFill/>
          <a:ln w="9525">
            <a:noFill/>
            <a:miter lim="800000"/>
            <a:headEnd/>
            <a:tailEnd/>
          </a:ln>
        </p:spPr>
      </p:pic>
      <p:sp>
        <p:nvSpPr>
          <p:cNvPr id="7" name="Freccia in giù 6"/>
          <p:cNvSpPr/>
          <p:nvPr/>
        </p:nvSpPr>
        <p:spPr>
          <a:xfrm rot="16997264">
            <a:off x="708432" y="2512961"/>
            <a:ext cx="432048" cy="1428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2" name="Picture 2"/>
          <p:cNvPicPr>
            <a:picLocks noGrp="1" noChangeAspect="1" noChangeArrowheads="1"/>
          </p:cNvPicPr>
          <p:nvPr>
            <p:ph idx="1"/>
          </p:nvPr>
        </p:nvPicPr>
        <p:blipFill>
          <a:blip r:embed="rId2" cstate="print"/>
          <a:stretch>
            <a:fillRect/>
          </a:stretch>
        </p:blipFill>
        <p:spPr bwMode="auto">
          <a:xfrm>
            <a:off x="1717081" y="1935163"/>
            <a:ext cx="5709837" cy="4389437"/>
          </a:xfrm>
          <a:prstGeom prst="rect">
            <a:avLst/>
          </a:prstGeom>
          <a:noFill/>
          <a:ln w="9525">
            <a:noFill/>
            <a:miter lim="800000"/>
            <a:headEnd/>
            <a:tailEnd/>
          </a:ln>
        </p:spPr>
      </p:pic>
      <p:sp>
        <p:nvSpPr>
          <p:cNvPr id="5" name="Freccia in su 4"/>
          <p:cNvSpPr/>
          <p:nvPr/>
        </p:nvSpPr>
        <p:spPr>
          <a:xfrm rot="1731398">
            <a:off x="6102113" y="6002666"/>
            <a:ext cx="504056" cy="10992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p:cNvPicPr>
            <a:picLocks noGrp="1" noChangeAspect="1" noChangeArrowheads="1"/>
          </p:cNvPicPr>
          <p:nvPr>
            <p:ph idx="1"/>
          </p:nvPr>
        </p:nvPicPr>
        <p:blipFill>
          <a:blip r:embed="rId2" cstate="print"/>
          <a:stretch>
            <a:fillRect/>
          </a:stretch>
        </p:blipFill>
        <p:spPr bwMode="auto">
          <a:xfrm>
            <a:off x="1763688" y="1916832"/>
            <a:ext cx="5709837" cy="4389437"/>
          </a:xfrm>
          <a:prstGeom prst="rect">
            <a:avLst/>
          </a:prstGeom>
          <a:noFill/>
          <a:ln w="9525">
            <a:noFill/>
            <a:miter lim="800000"/>
            <a:headEnd/>
            <a:tailEnd/>
          </a:ln>
        </p:spPr>
      </p:pic>
      <p:sp>
        <p:nvSpPr>
          <p:cNvPr id="5" name="Freccia a destra 4"/>
          <p:cNvSpPr/>
          <p:nvPr/>
        </p:nvSpPr>
        <p:spPr>
          <a:xfrm>
            <a:off x="1331640" y="4149080"/>
            <a:ext cx="11521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p:cNvPicPr>
            <a:picLocks noGrp="1" noChangeAspect="1" noChangeArrowheads="1"/>
          </p:cNvPicPr>
          <p:nvPr>
            <p:ph idx="1"/>
          </p:nvPr>
        </p:nvPicPr>
        <p:blipFill>
          <a:blip r:embed="rId2" cstate="print"/>
          <a:stretch>
            <a:fillRect/>
          </a:stretch>
        </p:blipFill>
        <p:spPr bwMode="auto">
          <a:xfrm>
            <a:off x="1717081" y="1935163"/>
            <a:ext cx="5709837" cy="4389437"/>
          </a:xfrm>
          <a:prstGeom prst="rect">
            <a:avLst/>
          </a:prstGeom>
          <a:noFill/>
          <a:ln w="9525">
            <a:noFill/>
            <a:miter lim="800000"/>
            <a:headEnd/>
            <a:tailEnd/>
          </a:ln>
        </p:spPr>
      </p:pic>
      <p:sp>
        <p:nvSpPr>
          <p:cNvPr id="5" name="Freccia a destra 4"/>
          <p:cNvSpPr/>
          <p:nvPr/>
        </p:nvSpPr>
        <p:spPr>
          <a:xfrm rot="20206949">
            <a:off x="1131814" y="6077917"/>
            <a:ext cx="2022613" cy="548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600" dirty="0" smtClean="0"/>
              <a:t>SI INVENTARIA A PARTIRE DALL’ANNO 2013: </a:t>
            </a:r>
            <a:br>
              <a:rPr lang="it-IT" sz="1600" dirty="0" smtClean="0"/>
            </a:br>
            <a:r>
              <a:rPr lang="it-IT" sz="1600" dirty="0" smtClean="0"/>
              <a:t>NELL’ESEMPIO NON SONO STATE FATTE NE’ PREVISIONE ARRIVO FASCICOLI NE’ RILEVAZIONE DEI DATI INVENTARIALI</a:t>
            </a:r>
            <a:endParaRPr lang="it-IT" sz="1600" dirty="0"/>
          </a:p>
        </p:txBody>
      </p:sp>
      <p:pic>
        <p:nvPicPr>
          <p:cNvPr id="8194" name="Picture 2"/>
          <p:cNvPicPr>
            <a:picLocks noGrp="1" noChangeAspect="1" noChangeArrowheads="1"/>
          </p:cNvPicPr>
          <p:nvPr>
            <p:ph idx="1"/>
          </p:nvPr>
        </p:nvPicPr>
        <p:blipFill>
          <a:blip r:embed="rId2" cstate="print"/>
          <a:stretch>
            <a:fillRect/>
          </a:stretch>
        </p:blipFill>
        <p:spPr bwMode="auto">
          <a:xfrm>
            <a:off x="1717081" y="1935163"/>
            <a:ext cx="570983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pPr marL="514350" indent="-514350" algn="just">
              <a:buFont typeface="+mj-lt"/>
              <a:buAutoNum type="arabicPeriod"/>
            </a:pPr>
            <a:r>
              <a:rPr lang="it-IT" dirty="0" smtClean="0"/>
              <a:t>I dati inventariali si recuperano dalle fatture che si trovano in Titulus.</a:t>
            </a:r>
          </a:p>
          <a:p>
            <a:pPr marL="514350" indent="-514350" algn="just">
              <a:buFont typeface="+mj-lt"/>
              <a:buAutoNum type="arabicPeriod"/>
            </a:pPr>
            <a:r>
              <a:rPr lang="it-IT" dirty="0" smtClean="0"/>
              <a:t>come valore di inventario si mette il prezzo di listino, senza sconto, né ricarica, né commissione. Nel caso di periodici avuti in seguito ad associazione, si mette la quota di iscrizione. Per i doni si segue la procedura ordinaria.</a:t>
            </a:r>
          </a:p>
          <a:p>
            <a:pPr marL="514350" indent="-514350" algn="just">
              <a:buFont typeface="+mj-lt"/>
              <a:buAutoNum type="arabicPeriod"/>
            </a:pPr>
            <a:r>
              <a:rPr lang="it-IT" dirty="0" smtClean="0"/>
              <a:t>la fattura si cita mettendo solo il suo numero, senza riportare né data completa, né singolo anno; nel caso di più fatture, i numeri vengono separati da una virgola seguita da uno spazio.</a:t>
            </a:r>
          </a:p>
          <a:p>
            <a:pPr marL="514350" indent="-514350" algn="just">
              <a:buFont typeface="+mj-lt"/>
              <a:buAutoNum type="arabicPeriod"/>
            </a:pPr>
            <a:r>
              <a:rPr lang="it-IT" dirty="0" smtClean="0"/>
              <a:t>quando una fattura riporta un unico importo , relativo a più titoli di periodici di un’unica collezione, si divide l’importo in parti uguali per ogni singolo titolo.</a:t>
            </a:r>
          </a:p>
          <a:p>
            <a:pPr marL="514350" indent="-514350" algn="just">
              <a:buFont typeface="+mj-lt"/>
              <a:buAutoNum type="arabicPeriod"/>
            </a:pPr>
            <a:r>
              <a:rPr lang="it-IT" dirty="0" smtClean="0"/>
              <a:t>se in una fattura è citato l’importo relativo a una versione </a:t>
            </a:r>
            <a:r>
              <a:rPr lang="it-IT" dirty="0" err="1" smtClean="0"/>
              <a:t>print</a:t>
            </a:r>
            <a:r>
              <a:rPr lang="it-IT" dirty="0" smtClean="0"/>
              <a:t> </a:t>
            </a:r>
            <a:r>
              <a:rPr lang="it-IT" smtClean="0"/>
              <a:t>+ online, </a:t>
            </a:r>
            <a:r>
              <a:rPr lang="it-IT" dirty="0" smtClean="0"/>
              <a:t>non scorporare il prezzo </a:t>
            </a:r>
            <a:r>
              <a:rPr lang="it-IT" smtClean="0"/>
              <a:t>del cartaceo ed </a:t>
            </a:r>
            <a:r>
              <a:rPr lang="it-IT" dirty="0" smtClean="0"/>
              <a:t>immettere tutto il valore riportato in fattura.</a:t>
            </a:r>
          </a:p>
          <a:p>
            <a:pPr marL="514350" indent="-514350" algn="just">
              <a:buFont typeface="+mj-lt"/>
              <a:buAutoNum type="arabicPeriod"/>
            </a:pP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pPr marL="514350" indent="-514350" algn="just">
              <a:buFont typeface="+mj-lt"/>
              <a:buAutoNum type="arabicPeriod"/>
            </a:pPr>
            <a:r>
              <a:rPr lang="it-IT" dirty="0" smtClean="0"/>
              <a:t>Il criterio guida è che si inventaria il periodico inserendo come anno di riferimento quello sul cui bilancio grava la fattura: nel caso degli standing </a:t>
            </a:r>
            <a:r>
              <a:rPr lang="it-IT" dirty="0" err="1" smtClean="0"/>
              <a:t>order</a:t>
            </a:r>
            <a:r>
              <a:rPr lang="it-IT" dirty="0" smtClean="0"/>
              <a:t>, se ad esempio un numero del 2014 arriva nel 2015, con fattura ovviamente 2015, il numero va inventariato nel 2015, facendo "falsamente" un rinnovo abbonamento .</a:t>
            </a:r>
          </a:p>
          <a:p>
            <a:pPr marL="514350" indent="-514350" algn="just">
              <a:buFont typeface="+mj-lt"/>
              <a:buAutoNum type="arabicPeriod"/>
            </a:pPr>
            <a:r>
              <a:rPr lang="it-IT" dirty="0" smtClean="0"/>
              <a:t>Standing </a:t>
            </a:r>
            <a:r>
              <a:rPr lang="it-IT" dirty="0" err="1" smtClean="0"/>
              <a:t>order</a:t>
            </a:r>
            <a:r>
              <a:rPr lang="it-IT" dirty="0" smtClean="0"/>
              <a:t>: il numero di inventario è unico per anno, man mano che arrivano i fascicoli e le relative fatture si va a modificare il campo valore facendo la somma (manuale) e nel  campo numero fattura si scrive: standing </a:t>
            </a:r>
            <a:r>
              <a:rPr lang="it-IT" dirty="0" err="1" smtClean="0"/>
              <a:t>order</a:t>
            </a:r>
            <a:r>
              <a:rPr lang="it-IT" dirty="0" smtClean="0"/>
              <a:t>; i numeri delle singole fatture saranno inseriti nel campo note.</a:t>
            </a:r>
          </a:p>
          <a:p>
            <a:pPr marL="514350" indent="-514350" algn="just">
              <a:buFont typeface="+mj-lt"/>
              <a:buAutoNum type="arabicPeriod"/>
            </a:pPr>
            <a:r>
              <a:rPr lang="it-IT" dirty="0" smtClean="0"/>
              <a:t>Si consiglia di apporre il timbro dell’inventario, contenente il numero attribuito dal programma, sul primo fascicolo pervenuto.</a:t>
            </a:r>
          </a:p>
          <a:p>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9218" name="Picture 2"/>
          <p:cNvPicPr>
            <a:picLocks noGrp="1" noChangeAspect="1" noChangeArrowheads="1"/>
          </p:cNvPicPr>
          <p:nvPr>
            <p:ph idx="1"/>
          </p:nvPr>
        </p:nvPicPr>
        <p:blipFill>
          <a:blip r:embed="rId2" cstate="print"/>
          <a:srcRect/>
          <a:stretch>
            <a:fillRect/>
          </a:stretch>
        </p:blipFill>
        <p:spPr bwMode="auto">
          <a:xfrm>
            <a:off x="1691680" y="1484784"/>
            <a:ext cx="5887432" cy="4525963"/>
          </a:xfrm>
          <a:prstGeom prst="rect">
            <a:avLst/>
          </a:prstGeom>
          <a:noFill/>
          <a:ln w="9525">
            <a:noFill/>
            <a:miter lim="800000"/>
            <a:headEnd/>
            <a:tailEnd/>
          </a:ln>
        </p:spPr>
      </p:pic>
      <p:sp>
        <p:nvSpPr>
          <p:cNvPr id="5" name="Fumetto 1 4"/>
          <p:cNvSpPr/>
          <p:nvPr/>
        </p:nvSpPr>
        <p:spPr>
          <a:xfrm rot="1527242">
            <a:off x="4857103" y="1911163"/>
            <a:ext cx="914400" cy="1198145"/>
          </a:xfrm>
          <a:prstGeom prst="wedgeRectCallout">
            <a:avLst>
              <a:gd name="adj1" fmla="val -49761"/>
              <a:gd name="adj2" fmla="val 68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t>Data di default se non si possiede quella vera</a:t>
            </a:r>
            <a:endParaRPr lang="it-IT" sz="900" dirty="0"/>
          </a:p>
        </p:txBody>
      </p:sp>
      <p:sp>
        <p:nvSpPr>
          <p:cNvPr id="7" name="Callout 2 6"/>
          <p:cNvSpPr/>
          <p:nvPr/>
        </p:nvSpPr>
        <p:spPr>
          <a:xfrm>
            <a:off x="4644008" y="3284984"/>
            <a:ext cx="1008112" cy="576064"/>
          </a:xfrm>
          <a:prstGeom prst="borderCallout2">
            <a:avLst>
              <a:gd name="adj1" fmla="val 18750"/>
              <a:gd name="adj2" fmla="val -8333"/>
              <a:gd name="adj3" fmla="val 18750"/>
              <a:gd name="adj4" fmla="val -16667"/>
              <a:gd name="adj5" fmla="val 29281"/>
              <a:gd name="adj6" fmla="val -61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t>Data  di default se non si possiede quella vera </a:t>
            </a:r>
            <a:endParaRPr lang="it-IT" sz="900" dirty="0"/>
          </a:p>
        </p:txBody>
      </p:sp>
      <p:sp>
        <p:nvSpPr>
          <p:cNvPr id="8" name="Freccia in su 7"/>
          <p:cNvSpPr/>
          <p:nvPr/>
        </p:nvSpPr>
        <p:spPr>
          <a:xfrm rot="1936634">
            <a:off x="5875631" y="5593539"/>
            <a:ext cx="334585" cy="1187604"/>
          </a:xfrm>
          <a:prstGeom prst="upArrow">
            <a:avLst>
              <a:gd name="adj1" fmla="val 6415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su 8"/>
          <p:cNvSpPr/>
          <p:nvPr/>
        </p:nvSpPr>
        <p:spPr>
          <a:xfrm>
            <a:off x="7164288" y="5661248"/>
            <a:ext cx="36004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0" fill="hold"/>
                                        <p:tgtEl>
                                          <p:spTgt spid="9"/>
                                        </p:tgtEl>
                                        <p:attrNameLst>
                                          <p:attrName>ppt_x</p:attrName>
                                        </p:attrNameLst>
                                      </p:cBhvr>
                                      <p:tavLst>
                                        <p:tav tm="0">
                                          <p:val>
                                            <p:strVal val="#ppt_x"/>
                                          </p:val>
                                        </p:tav>
                                        <p:tav tm="100000">
                                          <p:val>
                                            <p:strVal val="#ppt_x"/>
                                          </p:val>
                                        </p:tav>
                                      </p:tavLst>
                                    </p:anim>
                                    <p:anim calcmode="lin" valueType="num">
                                      <p:cBhvr additive="base">
                                        <p:cTn id="14"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42" name="Picture 2"/>
          <p:cNvPicPr>
            <a:picLocks noGrp="1" noChangeAspect="1" noChangeArrowheads="1"/>
          </p:cNvPicPr>
          <p:nvPr>
            <p:ph idx="1"/>
          </p:nvPr>
        </p:nvPicPr>
        <p:blipFill>
          <a:blip r:embed="rId2" cstate="print"/>
          <a:stretch>
            <a:fillRect/>
          </a:stretch>
        </p:blipFill>
        <p:spPr bwMode="auto">
          <a:xfrm>
            <a:off x="1717081" y="1935163"/>
            <a:ext cx="5709837" cy="4389437"/>
          </a:xfrm>
          <a:prstGeom prst="rect">
            <a:avLst/>
          </a:prstGeom>
          <a:noFill/>
          <a:ln w="9525">
            <a:noFill/>
            <a:miter lim="800000"/>
            <a:headEnd/>
            <a:tailEnd/>
          </a:ln>
        </p:spPr>
      </p:pic>
      <p:sp>
        <p:nvSpPr>
          <p:cNvPr id="5" name="Freccia in su 4"/>
          <p:cNvSpPr/>
          <p:nvPr/>
        </p:nvSpPr>
        <p:spPr>
          <a:xfrm flipH="1">
            <a:off x="3491880" y="3933056"/>
            <a:ext cx="360039" cy="1008112"/>
          </a:xfrm>
          <a:prstGeom prst="upArrow">
            <a:avLst>
              <a:gd name="adj1" fmla="val 50000"/>
              <a:gd name="adj2" fmla="val 39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1332656" y="0"/>
            <a:ext cx="12192000" cy="9372600"/>
          </a:xfrm>
          <a:prstGeom prst="rect">
            <a:avLst/>
          </a:prstGeom>
          <a:noFill/>
          <a:ln w="9525">
            <a:noFill/>
            <a:miter lim="800000"/>
            <a:headEnd/>
            <a:tailEnd/>
          </a:ln>
        </p:spPr>
      </p:pic>
      <p:sp>
        <p:nvSpPr>
          <p:cNvPr id="5" name="Freccia in su 4"/>
          <p:cNvSpPr/>
          <p:nvPr/>
        </p:nvSpPr>
        <p:spPr>
          <a:xfrm rot="2047495">
            <a:off x="6922039" y="4651713"/>
            <a:ext cx="484632" cy="15955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3314"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
        <p:nvSpPr>
          <p:cNvPr id="6" name="Freccia in giù 5"/>
          <p:cNvSpPr/>
          <p:nvPr/>
        </p:nvSpPr>
        <p:spPr>
          <a:xfrm>
            <a:off x="6156176" y="5085184"/>
            <a:ext cx="14401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1331640" y="3789040"/>
            <a:ext cx="7920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4338"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
        <p:nvSpPr>
          <p:cNvPr id="5" name="Freccia in su 4"/>
          <p:cNvSpPr/>
          <p:nvPr/>
        </p:nvSpPr>
        <p:spPr>
          <a:xfrm>
            <a:off x="3275856" y="4077072"/>
            <a:ext cx="72008"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llout 15 5"/>
          <p:cNvSpPr/>
          <p:nvPr/>
        </p:nvSpPr>
        <p:spPr>
          <a:xfrm>
            <a:off x="3707904" y="4077072"/>
            <a:ext cx="914400" cy="612648"/>
          </a:xfrm>
          <a:prstGeom prst="accen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smtClean="0"/>
              <a:t>il programma assegna nuovo numero </a:t>
            </a:r>
            <a:r>
              <a:rPr lang="it-IT" sz="900" dirty="0" smtClean="0"/>
              <a:t>inventario</a:t>
            </a:r>
            <a:endParaRPr lang="it-IT" sz="9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5362"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
        <p:nvSpPr>
          <p:cNvPr id="5" name="Freccia in su 4"/>
          <p:cNvSpPr/>
          <p:nvPr/>
        </p:nvSpPr>
        <p:spPr>
          <a:xfrm>
            <a:off x="3131840" y="6165304"/>
            <a:ext cx="72008" cy="6926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6386"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Caso standing </a:t>
            </a:r>
            <a:r>
              <a:rPr lang="it-IT" dirty="0" err="1" smtClean="0"/>
              <a:t>order</a:t>
            </a:r>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
        <p:nvSpPr>
          <p:cNvPr id="5" name="Freccia a destra 4"/>
          <p:cNvSpPr/>
          <p:nvPr/>
        </p:nvSpPr>
        <p:spPr>
          <a:xfrm>
            <a:off x="1259632" y="50131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
        <p:nvSpPr>
          <p:cNvPr id="5" name="Freccia in su 4"/>
          <p:cNvSpPr/>
          <p:nvPr/>
        </p:nvSpPr>
        <p:spPr>
          <a:xfrm>
            <a:off x="2699792" y="6093296"/>
            <a:ext cx="144016"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p:cNvPicPr>
            <a:picLocks noGrp="1" noChangeAspect="1" noChangeArrowheads="1"/>
          </p:cNvPicPr>
          <p:nvPr>
            <p:ph idx="1"/>
          </p:nvPr>
        </p:nvPicPr>
        <p:blipFill>
          <a:blip r:embed="rId2" cstate="print"/>
          <a:srcRect/>
          <a:stretch>
            <a:fillRect/>
          </a:stretch>
        </p:blipFill>
        <p:spPr bwMode="auto">
          <a:xfrm>
            <a:off x="1619672" y="1844824"/>
            <a:ext cx="5709837" cy="4389437"/>
          </a:xfrm>
          <a:prstGeom prst="rect">
            <a:avLst/>
          </a:prstGeom>
          <a:noFill/>
          <a:ln w="9525">
            <a:noFill/>
            <a:miter lim="800000"/>
            <a:headEnd/>
            <a:tailEnd/>
          </a:ln>
        </p:spPr>
      </p:pic>
      <p:sp>
        <p:nvSpPr>
          <p:cNvPr id="5" name="Freccia a destra 4"/>
          <p:cNvSpPr/>
          <p:nvPr/>
        </p:nvSpPr>
        <p:spPr>
          <a:xfrm>
            <a:off x="1691680" y="4149080"/>
            <a:ext cx="97840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sinistra 5"/>
          <p:cNvSpPr/>
          <p:nvPr/>
        </p:nvSpPr>
        <p:spPr>
          <a:xfrm>
            <a:off x="5508104" y="407707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su 6"/>
          <p:cNvSpPr/>
          <p:nvPr/>
        </p:nvSpPr>
        <p:spPr>
          <a:xfrm>
            <a:off x="3347864" y="4509120"/>
            <a:ext cx="45719"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umetto 1 7"/>
          <p:cNvSpPr/>
          <p:nvPr/>
        </p:nvSpPr>
        <p:spPr>
          <a:xfrm>
            <a:off x="3923928" y="3501008"/>
            <a:ext cx="914400" cy="612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smtClean="0"/>
              <a:t>CAMPO NON </a:t>
            </a:r>
            <a:r>
              <a:rPr lang="it-IT" sz="900" dirty="0" smtClean="0"/>
              <a:t>EDITABILE</a:t>
            </a:r>
            <a:endParaRPr lang="it-IT" sz="9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3" name="Picture 3"/>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
        <p:nvSpPr>
          <p:cNvPr id="7" name="Freccia in su 6"/>
          <p:cNvSpPr/>
          <p:nvPr/>
        </p:nvSpPr>
        <p:spPr>
          <a:xfrm>
            <a:off x="6732240" y="6093296"/>
            <a:ext cx="72008"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
        <p:nvSpPr>
          <p:cNvPr id="5" name="Freccia in su 4"/>
          <p:cNvSpPr/>
          <p:nvPr/>
        </p:nvSpPr>
        <p:spPr>
          <a:xfrm>
            <a:off x="2771800" y="6165304"/>
            <a:ext cx="45719" cy="6926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sz="5400" dirty="0" smtClean="0"/>
              <a:t>Accesso</a:t>
            </a:r>
            <a:endParaRPr lang="it-IT" dirty="0"/>
          </a:p>
        </p:txBody>
      </p:sp>
      <p:sp>
        <p:nvSpPr>
          <p:cNvPr id="3" name="Segnaposto contenuto 2"/>
          <p:cNvSpPr>
            <a:spLocks noGrp="1"/>
          </p:cNvSpPr>
          <p:nvPr>
            <p:ph idx="1"/>
          </p:nvPr>
        </p:nvSpPr>
        <p:spPr/>
        <p:txBody>
          <a:bodyPr/>
          <a:lstStyle/>
          <a:p>
            <a:endParaRPr lang="it-IT" dirty="0" smtClean="0"/>
          </a:p>
          <a:p>
            <a:endParaRPr lang="it-IT" dirty="0"/>
          </a:p>
        </p:txBody>
      </p:sp>
      <p:sp>
        <p:nvSpPr>
          <p:cNvPr id="4" name="Rectangle 3"/>
          <p:cNvSpPr txBox="1">
            <a:spLocks noChangeArrowheads="1"/>
          </p:cNvSpPr>
          <p:nvPr/>
        </p:nvSpPr>
        <p:spPr bwMode="auto">
          <a:xfrm>
            <a:off x="457200" y="1988840"/>
            <a:ext cx="8229600" cy="4137323"/>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altLang="it-IT" sz="1800" b="0" i="0" u="none" strike="noStrike" kern="1200" cap="none" spc="0" normalizeH="0" baseline="0" noProof="0" dirty="0" smtClean="0">
                <a:ln>
                  <a:noFill/>
                </a:ln>
                <a:solidFill>
                  <a:schemeClr val="tx1"/>
                </a:solidFill>
                <a:effectLst/>
                <a:uLnTx/>
                <a:uFillTx/>
                <a:latin typeface="+mn-lt"/>
                <a:ea typeface="+mn-ea"/>
                <a:cs typeface="+mn-cs"/>
              </a:rPr>
              <a:t>Per accedere al sistema occorre collegarsi all’URL: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it-IT" sz="1800" b="0" i="0" u="none" strike="noStrike" kern="1200" cap="none" spc="0" normalizeH="0" baseline="0" noProof="0" dirty="0" smtClean="0">
                <a:ln>
                  <a:noFill/>
                </a:ln>
                <a:solidFill>
                  <a:schemeClr val="tx1"/>
                </a:solidFill>
                <a:effectLst/>
                <a:uLnTx/>
                <a:uFillTx/>
                <a:latin typeface="+mn-lt"/>
                <a:ea typeface="+mn-ea"/>
                <a:cs typeface="+mn-cs"/>
              </a:rPr>
              <a:t>	</a:t>
            </a:r>
            <a:r>
              <a:rPr kumimoji="0" lang="it-IT" altLang="it-IT" sz="1800" b="0" i="0" u="none" strike="noStrike" kern="1200" cap="none" spc="0" normalizeH="0" baseline="0" noProof="0" dirty="0" smtClean="0">
                <a:ln>
                  <a:noFill/>
                </a:ln>
                <a:solidFill>
                  <a:schemeClr val="tx1"/>
                </a:solidFill>
                <a:effectLst/>
                <a:uLnTx/>
                <a:uFillTx/>
                <a:latin typeface="+mn-lt"/>
                <a:ea typeface="+mn-ea"/>
                <a:cs typeface="+mn-cs"/>
                <a:hlinkClick r:id="rId2"/>
              </a:rPr>
              <a:t>http://acnptech.cib.unibo.it/cib/</a:t>
            </a:r>
            <a:endParaRPr kumimoji="0" lang="it-IT" altLang="it-IT"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altLang="it-IT" sz="1800" b="0" i="0" u="none" strike="noStrike" kern="1200" cap="none" spc="0" normalizeH="0" baseline="0" noProof="0" dirty="0" smtClean="0">
                <a:ln>
                  <a:noFill/>
                </a:ln>
                <a:solidFill>
                  <a:schemeClr val="tx1"/>
                </a:solidFill>
                <a:effectLst/>
                <a:uLnTx/>
                <a:uFillTx/>
                <a:latin typeface="+mn-lt"/>
                <a:ea typeface="+mn-ea"/>
                <a:cs typeface="+mn-cs"/>
              </a:rPr>
              <a:t>	(indirizzo valido sia per l‘ambiente di prova sia per l’ambiente di produzione)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endParaRPr kumimoji="0" lang="it-IT" altLang="it-IT"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altLang="it-IT" sz="1800" b="0" i="0" u="none" strike="noStrike" kern="1200" cap="none" spc="0" normalizeH="0" baseline="0" noProof="0" dirty="0" smtClean="0">
                <a:ln>
                  <a:noFill/>
                </a:ln>
                <a:solidFill>
                  <a:schemeClr val="tx1"/>
                </a:solidFill>
                <a:effectLst/>
                <a:uLnTx/>
                <a:uFillTx/>
                <a:latin typeface="+mn-lt"/>
                <a:ea typeface="+mn-ea"/>
                <a:cs typeface="+mn-cs"/>
              </a:rPr>
              <a:t>Inserire username e password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altLang="it-IT" sz="1800" b="0" i="0" u="none" strike="noStrike" kern="1200" cap="none" spc="0" normalizeH="0" baseline="0" noProof="0" dirty="0" smtClean="0">
                <a:ln>
                  <a:noFill/>
                </a:ln>
                <a:solidFill>
                  <a:schemeClr val="tx1"/>
                </a:solidFill>
                <a:effectLst/>
                <a:uLnTx/>
                <a:uFillTx/>
                <a:latin typeface="+mn-lt"/>
                <a:ea typeface="+mn-ea"/>
                <a:cs typeface="+mn-cs"/>
              </a:rPr>
              <a:t>Accesso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altLang="it-IT" sz="1800" b="0" i="0" u="none" strike="noStrike" kern="1200" cap="none" spc="0" normalizeH="0" baseline="0" noProof="0" dirty="0" smtClean="0">
                <a:ln>
                  <a:noFill/>
                </a:ln>
                <a:solidFill>
                  <a:schemeClr val="tx1"/>
                </a:solidFill>
                <a:effectLst/>
                <a:uLnTx/>
                <a:uFillTx/>
                <a:latin typeface="+mn-lt"/>
                <a:ea typeface="+mn-ea"/>
                <a:cs typeface="+mn-cs"/>
              </a:rPr>
              <a:t>Selezionare l’ambiente di prova o di produzione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it-IT" altLang="it-IT"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altLang="it-IT" sz="1800" b="0" i="0" u="none" strike="noStrike" kern="1200" cap="none" spc="0" normalizeH="0" baseline="0" noProof="0" dirty="0" smtClean="0">
                <a:ln>
                  <a:noFill/>
                </a:ln>
                <a:solidFill>
                  <a:schemeClr val="tx1"/>
                </a:solidFill>
                <a:effectLst/>
                <a:uLnTx/>
                <a:uFillTx/>
                <a:latin typeface="+mn-lt"/>
                <a:ea typeface="+mn-ea"/>
                <a:cs typeface="+mn-cs"/>
              </a:rPr>
              <a:t>Cliccare su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it-IT" altLang="it-IT"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endParaRPr kumimoji="0" lang="it-IT" altLang="it-IT"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p:cNvPicPr>
            <a:picLocks noChangeAspect="1" noChangeArrowheads="1"/>
          </p:cNvPicPr>
          <p:nvPr/>
        </p:nvPicPr>
        <p:blipFill>
          <a:blip r:embed="rId3" cstate="print"/>
          <a:srcRect/>
          <a:stretch>
            <a:fillRect/>
          </a:stretch>
        </p:blipFill>
        <p:spPr bwMode="auto">
          <a:xfrm>
            <a:off x="2268538" y="4581128"/>
            <a:ext cx="866775"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p:cNvPicPr>
            <a:picLocks noGrp="1" noChangeAspect="1" noChangeArrowheads="1"/>
          </p:cNvPicPr>
          <p:nvPr>
            <p:ph idx="1"/>
          </p:nvPr>
        </p:nvPicPr>
        <p:blipFill>
          <a:blip r:embed="rId2" cstate="print"/>
          <a:srcRect/>
          <a:stretch>
            <a:fillRect/>
          </a:stretch>
        </p:blipFill>
        <p:spPr bwMode="auto">
          <a:xfrm>
            <a:off x="1691680" y="1916832"/>
            <a:ext cx="5709837" cy="4389437"/>
          </a:xfrm>
          <a:prstGeom prst="rect">
            <a:avLst/>
          </a:prstGeom>
          <a:noFill/>
          <a:ln w="9525">
            <a:noFill/>
            <a:miter lim="800000"/>
            <a:headEnd/>
            <a:tailEnd/>
          </a:ln>
        </p:spPr>
      </p:pic>
      <p:sp>
        <p:nvSpPr>
          <p:cNvPr id="5" name="Fumetto 1 4"/>
          <p:cNvSpPr/>
          <p:nvPr/>
        </p:nvSpPr>
        <p:spPr>
          <a:xfrm>
            <a:off x="3059832" y="3933056"/>
            <a:ext cx="914400" cy="216024"/>
          </a:xfrm>
          <a:prstGeom prst="wedgeRectCallout">
            <a:avLst>
              <a:gd name="adj1" fmla="val -22775"/>
              <a:gd name="adj2" fmla="val 1179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smtClean="0"/>
              <a:t>385.00+300.00</a:t>
            </a:r>
            <a:endParaRPr lang="it-IT" dirty="0"/>
          </a:p>
        </p:txBody>
      </p:sp>
      <p:sp>
        <p:nvSpPr>
          <p:cNvPr id="6" name="Freccia a destra 5"/>
          <p:cNvSpPr/>
          <p:nvPr/>
        </p:nvSpPr>
        <p:spPr>
          <a:xfrm>
            <a:off x="2051720" y="4437112"/>
            <a:ext cx="4320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su 6"/>
          <p:cNvSpPr/>
          <p:nvPr/>
        </p:nvSpPr>
        <p:spPr>
          <a:xfrm>
            <a:off x="6732240" y="6093296"/>
            <a:ext cx="45719"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194"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REPORTS</a:t>
            </a:r>
            <a:endParaRPr lang="it-IT"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
        <p:nvSpPr>
          <p:cNvPr id="5" name="Freccia a destra 4"/>
          <p:cNvSpPr/>
          <p:nvPr/>
        </p:nvSpPr>
        <p:spPr>
          <a:xfrm>
            <a:off x="755576" y="3429000"/>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42"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
        <p:nvSpPr>
          <p:cNvPr id="5" name="Freccia a destra 4"/>
          <p:cNvSpPr/>
          <p:nvPr/>
        </p:nvSpPr>
        <p:spPr>
          <a:xfrm>
            <a:off x="1259632" y="4437112"/>
            <a:ext cx="93610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1266" name="Picture 2"/>
          <p:cNvPicPr>
            <a:picLocks noGrp="1" noChangeAspect="1" noChangeArrowheads="1"/>
          </p:cNvPicPr>
          <p:nvPr>
            <p:ph idx="1"/>
          </p:nvPr>
        </p:nvPicPr>
        <p:blipFill>
          <a:blip r:embed="rId2" cstate="print"/>
          <a:srcRect/>
          <a:stretch>
            <a:fillRect/>
          </a:stretch>
        </p:blipFill>
        <p:spPr bwMode="auto">
          <a:xfrm>
            <a:off x="1691680" y="1988840"/>
            <a:ext cx="5709837" cy="4389437"/>
          </a:xfrm>
          <a:prstGeom prst="rect">
            <a:avLst/>
          </a:prstGeom>
          <a:noFill/>
          <a:ln w="9525">
            <a:noFill/>
            <a:miter lim="800000"/>
            <a:headEnd/>
            <a:tailEnd/>
          </a:ln>
        </p:spPr>
      </p:pic>
      <p:sp>
        <p:nvSpPr>
          <p:cNvPr id="5" name="Freccia a sinistra 4"/>
          <p:cNvSpPr/>
          <p:nvPr/>
        </p:nvSpPr>
        <p:spPr>
          <a:xfrm>
            <a:off x="3203848" y="3501008"/>
            <a:ext cx="864096"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su 5"/>
          <p:cNvSpPr/>
          <p:nvPr/>
        </p:nvSpPr>
        <p:spPr>
          <a:xfrm>
            <a:off x="6660232" y="6093296"/>
            <a:ext cx="144016"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2290" name="Picture 2"/>
          <p:cNvPicPr>
            <a:picLocks noGrp="1" noChangeAspect="1" noChangeArrowheads="1"/>
          </p:cNvPicPr>
          <p:nvPr>
            <p:ph idx="1"/>
          </p:nvPr>
        </p:nvPicPr>
        <p:blipFill>
          <a:blip r:embed="rId2" cstate="print"/>
          <a:srcRect/>
          <a:stretch>
            <a:fillRect/>
          </a:stretch>
        </p:blipFill>
        <p:spPr bwMode="auto">
          <a:xfrm>
            <a:off x="1717081" y="1935163"/>
            <a:ext cx="570983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buFontTx/>
              <a:buNone/>
            </a:pPr>
            <a:endParaRPr lang="it-IT" altLang="it-IT" sz="1800" dirty="0" smtClean="0"/>
          </a:p>
          <a:p>
            <a:pPr marL="609600" indent="-609600" eaLnBrk="1" hangingPunct="1">
              <a:buFontTx/>
              <a:buNone/>
            </a:pPr>
            <a:r>
              <a:rPr lang="it-IT" altLang="it-IT" sz="1800" dirty="0" smtClean="0"/>
              <a:t>L’ambiente di prova è contrassegnato da </a:t>
            </a:r>
          </a:p>
          <a:p>
            <a:pPr marL="609600" indent="-609600" eaLnBrk="1" hangingPunct="1"/>
            <a:endParaRPr lang="it-IT" altLang="it-IT" sz="1800" dirty="0" smtClean="0"/>
          </a:p>
        </p:txBody>
      </p:sp>
      <p:pic>
        <p:nvPicPr>
          <p:cNvPr id="5" name="Picture 4"/>
          <p:cNvPicPr>
            <a:picLocks noChangeAspect="1" noChangeArrowheads="1"/>
          </p:cNvPicPr>
          <p:nvPr/>
        </p:nvPicPr>
        <p:blipFill>
          <a:blip r:embed="rId2" cstate="print"/>
          <a:srcRect/>
          <a:stretch>
            <a:fillRect/>
          </a:stretch>
        </p:blipFill>
        <p:spPr bwMode="auto">
          <a:xfrm>
            <a:off x="4859338" y="1988840"/>
            <a:ext cx="695325" cy="648072"/>
          </a:xfrm>
          <a:prstGeom prst="rect">
            <a:avLst/>
          </a:prstGeom>
          <a:noFill/>
          <a:ln w="9525">
            <a:noFill/>
            <a:miter lim="800000"/>
            <a:headEnd/>
            <a:tailEnd/>
          </a:ln>
        </p:spPr>
      </p:pic>
      <p:sp>
        <p:nvSpPr>
          <p:cNvPr id="6" name="Text Box 5"/>
          <p:cNvSpPr txBox="1">
            <a:spLocks noChangeArrowheads="1"/>
          </p:cNvSpPr>
          <p:nvPr/>
        </p:nvSpPr>
        <p:spPr bwMode="auto">
          <a:xfrm>
            <a:off x="395288" y="3933825"/>
            <a:ext cx="7705725" cy="923330"/>
          </a:xfrm>
          <a:prstGeom prst="rect">
            <a:avLst/>
          </a:prstGeom>
          <a:noFill/>
          <a:ln w="9525">
            <a:noFill/>
            <a:miter lim="800000"/>
            <a:headEnd/>
            <a:tailEnd/>
          </a:ln>
          <a:effectLst/>
        </p:spPr>
        <p:txBody>
          <a:bodyPr>
            <a:spAutoFit/>
          </a:bodyPr>
          <a:lstStyle/>
          <a:p>
            <a:r>
              <a:rPr lang="it-IT" altLang="it-IT" u="none" dirty="0"/>
              <a:t>Per scollegarsi dal sistema cliccare su </a:t>
            </a:r>
            <a:r>
              <a:rPr lang="it-IT" altLang="it-IT" u="none" dirty="0" smtClean="0"/>
              <a:t> </a:t>
            </a:r>
            <a:endParaRPr lang="it-IT" altLang="it-IT" u="none" dirty="0"/>
          </a:p>
          <a:p>
            <a:endParaRPr lang="it-IT" altLang="it-IT" u="none" dirty="0"/>
          </a:p>
          <a:p>
            <a:r>
              <a:rPr lang="it-IT" altLang="it-IT" u="none" dirty="0"/>
              <a:t>(chiudendo il browser o visitando un altro sito non ci si scollega dal sistema)</a:t>
            </a:r>
          </a:p>
        </p:txBody>
      </p:sp>
      <p:pic>
        <p:nvPicPr>
          <p:cNvPr id="7" name="Picture 6"/>
          <p:cNvPicPr>
            <a:picLocks noChangeAspect="1" noChangeArrowheads="1"/>
          </p:cNvPicPr>
          <p:nvPr/>
        </p:nvPicPr>
        <p:blipFill>
          <a:blip r:embed="rId3" cstate="print"/>
          <a:srcRect/>
          <a:stretch>
            <a:fillRect/>
          </a:stretch>
        </p:blipFill>
        <p:spPr bwMode="auto">
          <a:xfrm>
            <a:off x="4643438" y="4005263"/>
            <a:ext cx="933450"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sz="5400" dirty="0" smtClean="0"/>
              <a:t>Abbonamenti</a:t>
            </a:r>
            <a:endParaRPr lang="it-IT" dirty="0"/>
          </a:p>
        </p:txBody>
      </p:sp>
      <p:sp>
        <p:nvSpPr>
          <p:cNvPr id="4"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it-IT" altLang="it-IT" sz="1800" dirty="0" smtClean="0"/>
              <a:t>La gestione degli abbonamenti è preliminare a qualunque attività di gestione amministrativa.</a:t>
            </a:r>
          </a:p>
          <a:p>
            <a:pPr eaLnBrk="1" hangingPunct="1">
              <a:lnSpc>
                <a:spcPct val="90000"/>
              </a:lnSpc>
              <a:buFontTx/>
              <a:buNone/>
            </a:pPr>
            <a:endParaRPr lang="it-IT" altLang="it-IT" sz="1800" dirty="0" smtClean="0"/>
          </a:p>
          <a:p>
            <a:pPr eaLnBrk="1" hangingPunct="1">
              <a:lnSpc>
                <a:spcPct val="90000"/>
              </a:lnSpc>
            </a:pPr>
            <a:r>
              <a:rPr lang="it-IT" altLang="it-IT" sz="1800" dirty="0" smtClean="0"/>
              <a:t>Per attivare un abbonamento la rivista deve risultare posseduta dalla biblioteca in ACNP.</a:t>
            </a:r>
          </a:p>
          <a:p>
            <a:pPr eaLnBrk="1" hangingPunct="1">
              <a:lnSpc>
                <a:spcPct val="90000"/>
              </a:lnSpc>
              <a:buFontTx/>
              <a:buNone/>
            </a:pPr>
            <a:endParaRPr lang="it-IT" altLang="it-IT" sz="1800" dirty="0" smtClean="0"/>
          </a:p>
          <a:p>
            <a:pPr eaLnBrk="1" hangingPunct="1">
              <a:lnSpc>
                <a:spcPct val="90000"/>
              </a:lnSpc>
            </a:pPr>
            <a:r>
              <a:rPr lang="it-IT" altLang="it-IT" sz="1800" dirty="0" smtClean="0"/>
              <a:t>L’allineamento fra ACNP e la Gestione amministrativa periodici richiede un giorno.</a:t>
            </a:r>
          </a:p>
          <a:p>
            <a:pPr eaLnBrk="1" hangingPunct="1">
              <a:lnSpc>
                <a:spcPct val="90000"/>
              </a:lnSpc>
            </a:pPr>
            <a:endParaRPr lang="it-IT" altLang="it-IT" sz="1800" dirty="0" smtClean="0"/>
          </a:p>
          <a:p>
            <a:pPr eaLnBrk="1" hangingPunct="1">
              <a:lnSpc>
                <a:spcPct val="90000"/>
              </a:lnSpc>
            </a:pPr>
            <a:r>
              <a:rPr lang="it-IT" altLang="it-IT" sz="1800" dirty="0" smtClean="0"/>
              <a:t>Nel momento in cui si attiva l’abbonamento verificare se è variata la periodicità indicata in ACNP. Se è variata correggere in ACNP.</a:t>
            </a:r>
          </a:p>
          <a:p>
            <a:pPr eaLnBrk="1" hangingPunct="1">
              <a:lnSpc>
                <a:spcPct val="90000"/>
              </a:lnSpc>
            </a:pPr>
            <a:endParaRPr lang="it-IT" altLang="it-IT"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sz="5400" dirty="0" smtClean="0"/>
              <a:t>Codice fornitore</a:t>
            </a:r>
            <a:endParaRPr lang="it-IT" dirty="0"/>
          </a:p>
        </p:txBody>
      </p:sp>
      <p:pic>
        <p:nvPicPr>
          <p:cNvPr id="1026" name="Picture 2" descr="C:\Users\Utente\Pictures\Immagine1.png"/>
          <p:cNvPicPr>
            <a:picLocks noGrp="1" noChangeAspect="1" noChangeArrowheads="1"/>
          </p:cNvPicPr>
          <p:nvPr>
            <p:ph idx="1"/>
          </p:nvPr>
        </p:nvPicPr>
        <p:blipFill>
          <a:blip r:embed="rId2" cstate="print"/>
          <a:srcRect/>
          <a:stretch>
            <a:fillRect/>
          </a:stretch>
        </p:blipFill>
        <p:spPr bwMode="auto">
          <a:xfrm>
            <a:off x="467544" y="2492896"/>
            <a:ext cx="7991196" cy="3719734"/>
          </a:xfrm>
          <a:prstGeom prst="rect">
            <a:avLst/>
          </a:prstGeom>
          <a:noFill/>
        </p:spPr>
      </p:pic>
      <p:sp>
        <p:nvSpPr>
          <p:cNvPr id="6" name="Rettangolo 5"/>
          <p:cNvSpPr/>
          <p:nvPr/>
        </p:nvSpPr>
        <p:spPr>
          <a:xfrm>
            <a:off x="2286000" y="1844825"/>
            <a:ext cx="4572000" cy="646331"/>
          </a:xfrm>
          <a:prstGeom prst="rect">
            <a:avLst/>
          </a:prstGeom>
        </p:spPr>
        <p:txBody>
          <a:bodyPr wrap="square">
            <a:spAutoFit/>
          </a:bodyPr>
          <a:lstStyle/>
          <a:p>
            <a:r>
              <a:rPr lang="it-IT" altLang="it-IT" dirty="0" smtClean="0"/>
              <a:t>Il codice fornitore, costituito da 9 caratteri, deve essere costruito nel modo seguente: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sz="5400" dirty="0" smtClean="0"/>
              <a:t>Codice fornitore - Esempi</a:t>
            </a:r>
            <a:endParaRPr lang="it-IT" dirty="0"/>
          </a:p>
        </p:txBody>
      </p:sp>
      <p:sp>
        <p:nvSpPr>
          <p:cNvPr id="3" name="Segnaposto contenuto 2"/>
          <p:cNvSpPr>
            <a:spLocks noGrp="1"/>
          </p:cNvSpPr>
          <p:nvPr>
            <p:ph idx="1"/>
          </p:nvPr>
        </p:nvSpPr>
        <p:spPr/>
        <p:txBody>
          <a:bodyPr>
            <a:normAutofit fontScale="85000" lnSpcReduction="20000"/>
          </a:bodyPr>
          <a:lstStyle/>
          <a:p>
            <a:pPr>
              <a:lnSpc>
                <a:spcPct val="80000"/>
              </a:lnSpc>
              <a:buNone/>
            </a:pPr>
            <a:r>
              <a:rPr lang="it-IT" altLang="it-IT" sz="2800" dirty="0" smtClean="0"/>
              <a:t>EBSCO Italia</a:t>
            </a:r>
          </a:p>
          <a:p>
            <a:pPr>
              <a:lnSpc>
                <a:spcPct val="80000"/>
              </a:lnSpc>
              <a:buNone/>
            </a:pPr>
            <a:r>
              <a:rPr lang="it-IT" altLang="it-IT" sz="2800" dirty="0" smtClean="0"/>
              <a:t>Corso Brescia, 75</a:t>
            </a:r>
          </a:p>
          <a:p>
            <a:pPr>
              <a:lnSpc>
                <a:spcPct val="80000"/>
              </a:lnSpc>
              <a:buNone/>
            </a:pPr>
            <a:r>
              <a:rPr lang="it-IT" altLang="it-IT" sz="2800" dirty="0" smtClean="0"/>
              <a:t>10152 Torino</a:t>
            </a:r>
          </a:p>
          <a:p>
            <a:pPr>
              <a:lnSpc>
                <a:spcPct val="80000"/>
              </a:lnSpc>
              <a:buNone/>
            </a:pPr>
            <a:r>
              <a:rPr lang="it-IT" altLang="it-IT" sz="2800" dirty="0" smtClean="0"/>
              <a:t>Codice fornitore: </a:t>
            </a:r>
            <a:r>
              <a:rPr lang="it-IT" altLang="it-IT" sz="2800" b="1" dirty="0" smtClean="0"/>
              <a:t>ITTOFEBSC</a:t>
            </a:r>
          </a:p>
          <a:p>
            <a:pPr>
              <a:lnSpc>
                <a:spcPct val="80000"/>
              </a:lnSpc>
              <a:buNone/>
            </a:pPr>
            <a:endParaRPr lang="it-IT" altLang="it-IT" sz="2800" b="1" dirty="0" smtClean="0"/>
          </a:p>
          <a:p>
            <a:pPr>
              <a:lnSpc>
                <a:spcPct val="80000"/>
              </a:lnSpc>
              <a:buNone/>
            </a:pPr>
            <a:r>
              <a:rPr lang="it-IT" altLang="it-IT" sz="2800" b="1" dirty="0" smtClean="0"/>
              <a:t>ma</a:t>
            </a:r>
          </a:p>
          <a:p>
            <a:pPr>
              <a:lnSpc>
                <a:spcPct val="80000"/>
              </a:lnSpc>
              <a:buNone/>
            </a:pPr>
            <a:endParaRPr lang="it-IT" altLang="it-IT" sz="2800" dirty="0" smtClean="0"/>
          </a:p>
          <a:p>
            <a:pPr>
              <a:lnSpc>
                <a:spcPct val="80000"/>
              </a:lnSpc>
              <a:buNone/>
            </a:pPr>
            <a:r>
              <a:rPr lang="it-IT" altLang="it-IT" sz="2800" dirty="0" smtClean="0"/>
              <a:t>American </a:t>
            </a:r>
            <a:r>
              <a:rPr lang="it-IT" altLang="it-IT" sz="2800" dirty="0" err="1" smtClean="0"/>
              <a:t>Association</a:t>
            </a:r>
            <a:r>
              <a:rPr lang="it-IT" altLang="it-IT" sz="2800" dirty="0" smtClean="0"/>
              <a:t> </a:t>
            </a:r>
            <a:r>
              <a:rPr lang="it-IT" altLang="it-IT" sz="2800" dirty="0" err="1" smtClean="0"/>
              <a:t>for</a:t>
            </a:r>
            <a:r>
              <a:rPr lang="it-IT" altLang="it-IT" sz="2800" dirty="0" smtClean="0"/>
              <a:t> </a:t>
            </a:r>
            <a:r>
              <a:rPr lang="it-IT" altLang="it-IT" sz="2800" dirty="0" err="1" smtClean="0"/>
              <a:t>Clinical</a:t>
            </a:r>
            <a:r>
              <a:rPr lang="it-IT" altLang="it-IT" sz="2800" dirty="0" smtClean="0"/>
              <a:t> </a:t>
            </a:r>
            <a:r>
              <a:rPr lang="it-IT" altLang="it-IT" sz="2800" dirty="0" err="1" smtClean="0"/>
              <a:t>Chemistry</a:t>
            </a:r>
            <a:endParaRPr lang="it-IT" altLang="it-IT" sz="2800" dirty="0" smtClean="0"/>
          </a:p>
          <a:p>
            <a:pPr>
              <a:lnSpc>
                <a:spcPct val="80000"/>
              </a:lnSpc>
              <a:buNone/>
            </a:pPr>
            <a:r>
              <a:rPr lang="it-IT" altLang="it-IT" sz="2800" dirty="0" smtClean="0"/>
              <a:t>2101 L Street, NW, Suite 202</a:t>
            </a:r>
          </a:p>
          <a:p>
            <a:pPr>
              <a:lnSpc>
                <a:spcPct val="80000"/>
              </a:lnSpc>
              <a:buNone/>
            </a:pPr>
            <a:r>
              <a:rPr lang="it-IT" altLang="it-IT" sz="2800" dirty="0" smtClean="0"/>
              <a:t>Washington, DC 20037-1526, USA</a:t>
            </a:r>
          </a:p>
          <a:p>
            <a:pPr>
              <a:lnSpc>
                <a:spcPct val="80000"/>
              </a:lnSpc>
              <a:buNone/>
            </a:pPr>
            <a:r>
              <a:rPr lang="it-IT" altLang="it-IT" sz="2800" dirty="0" smtClean="0"/>
              <a:t>Codice fornitore: </a:t>
            </a:r>
            <a:r>
              <a:rPr lang="it-IT" altLang="it-IT" sz="2800" b="1" dirty="0" smtClean="0"/>
              <a:t>USWAEAACC</a:t>
            </a:r>
          </a:p>
          <a:p>
            <a:pPr>
              <a:lnSpc>
                <a:spcPct val="80000"/>
              </a:lnSpc>
              <a:buNone/>
            </a:pPr>
            <a:r>
              <a:rPr lang="it-IT" altLang="it-IT" sz="2800" dirty="0" smtClean="0"/>
              <a:t>e</a:t>
            </a:r>
          </a:p>
          <a:p>
            <a:pPr>
              <a:lnSpc>
                <a:spcPct val="80000"/>
              </a:lnSpc>
              <a:buNone/>
            </a:pPr>
            <a:r>
              <a:rPr lang="it-IT" altLang="it-IT" sz="2800" dirty="0" smtClean="0"/>
              <a:t>Nome fornitore: </a:t>
            </a:r>
          </a:p>
          <a:p>
            <a:pPr>
              <a:lnSpc>
                <a:spcPct val="80000"/>
              </a:lnSpc>
              <a:buNone/>
            </a:pPr>
            <a:r>
              <a:rPr lang="it-IT" altLang="it-IT" sz="2800" b="1" dirty="0" smtClean="0"/>
              <a:t>American </a:t>
            </a:r>
            <a:r>
              <a:rPr lang="it-IT" altLang="it-IT" sz="2800" b="1" dirty="0" err="1" smtClean="0"/>
              <a:t>Association</a:t>
            </a:r>
            <a:r>
              <a:rPr lang="it-IT" altLang="it-IT" sz="2800" b="1" dirty="0" smtClean="0"/>
              <a:t> </a:t>
            </a:r>
            <a:r>
              <a:rPr lang="it-IT" altLang="it-IT" sz="2800" b="1" dirty="0" err="1" smtClean="0"/>
              <a:t>for</a:t>
            </a:r>
            <a:r>
              <a:rPr lang="it-IT" altLang="it-IT" sz="2800" b="1" dirty="0" smtClean="0"/>
              <a:t> </a:t>
            </a:r>
            <a:r>
              <a:rPr lang="it-IT" altLang="it-IT" sz="2800" b="1" dirty="0" err="1" smtClean="0"/>
              <a:t>Clinical</a:t>
            </a:r>
            <a:r>
              <a:rPr lang="it-IT" altLang="it-IT" sz="2800" b="1" dirty="0" smtClean="0"/>
              <a:t> </a:t>
            </a:r>
            <a:r>
              <a:rPr lang="it-IT" altLang="it-IT" sz="2800" b="1" dirty="0" err="1" smtClean="0"/>
              <a:t>Chemistry</a:t>
            </a:r>
            <a:r>
              <a:rPr lang="it-IT" altLang="it-IT" sz="2800" dirty="0" smtClean="0"/>
              <a:t> - </a:t>
            </a:r>
            <a:r>
              <a:rPr lang="it-IT" altLang="it-IT" sz="2800" b="1" dirty="0" smtClean="0"/>
              <a:t>AACC</a:t>
            </a:r>
          </a:p>
          <a:p>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sz="5400" dirty="0" smtClean="0"/>
              <a:t>Stato del fornitore</a:t>
            </a:r>
            <a:endParaRPr lang="it-IT" dirty="0"/>
          </a:p>
        </p:txBody>
      </p:sp>
      <p:sp>
        <p:nvSpPr>
          <p:cNvPr id="3" name="Segnaposto contenuto 2"/>
          <p:cNvSpPr>
            <a:spLocks noGrp="1"/>
          </p:cNvSpPr>
          <p:nvPr>
            <p:ph idx="1"/>
          </p:nvPr>
        </p:nvSpPr>
        <p:spPr/>
        <p:txBody>
          <a:bodyPr>
            <a:normAutofit fontScale="85000" lnSpcReduction="10000"/>
          </a:bodyPr>
          <a:lstStyle/>
          <a:p>
            <a:pPr>
              <a:lnSpc>
                <a:spcPct val="90000"/>
              </a:lnSpc>
              <a:buClr>
                <a:schemeClr val="tx1"/>
              </a:buClr>
              <a:buNone/>
            </a:pPr>
            <a:r>
              <a:rPr lang="it-IT" altLang="it-IT" sz="2800" dirty="0" smtClean="0"/>
              <a:t>Lo stato indica una situazione amministrativa (tenere sempre presente che il data base è comune)</a:t>
            </a:r>
          </a:p>
          <a:p>
            <a:pPr>
              <a:lnSpc>
                <a:spcPct val="90000"/>
              </a:lnSpc>
            </a:pPr>
            <a:endParaRPr lang="it-IT" altLang="it-IT" sz="2800" dirty="0" smtClean="0"/>
          </a:p>
          <a:p>
            <a:pPr>
              <a:lnSpc>
                <a:spcPct val="90000"/>
              </a:lnSpc>
              <a:buClr>
                <a:schemeClr val="tx1"/>
              </a:buClr>
              <a:buFont typeface="Wingdings" pitchFamily="2" charset="2"/>
              <a:buChar char="§"/>
            </a:pPr>
            <a:r>
              <a:rPr lang="it-IT" altLang="it-IT" sz="2800" b="1" dirty="0" smtClean="0"/>
              <a:t>Attivo</a:t>
            </a:r>
            <a:r>
              <a:rPr lang="it-IT" altLang="it-IT" sz="2800" dirty="0" smtClean="0"/>
              <a:t>: fornitore corrente</a:t>
            </a:r>
          </a:p>
          <a:p>
            <a:pPr>
              <a:lnSpc>
                <a:spcPct val="90000"/>
              </a:lnSpc>
              <a:buClr>
                <a:schemeClr val="tx1"/>
              </a:buClr>
              <a:buFont typeface="Wingdings" pitchFamily="2" charset="2"/>
              <a:buChar char="§"/>
            </a:pPr>
            <a:endParaRPr lang="it-IT" altLang="it-IT" sz="2800" dirty="0" smtClean="0"/>
          </a:p>
          <a:p>
            <a:pPr>
              <a:lnSpc>
                <a:spcPct val="90000"/>
              </a:lnSpc>
              <a:buClr>
                <a:schemeClr val="tx1"/>
              </a:buClr>
              <a:buFont typeface="Wingdings" pitchFamily="2" charset="2"/>
              <a:buChar char="§"/>
            </a:pPr>
            <a:r>
              <a:rPr lang="it-IT" altLang="it-IT" sz="2800" b="1" dirty="0" smtClean="0"/>
              <a:t>Bloccato</a:t>
            </a:r>
            <a:r>
              <a:rPr lang="it-IT" altLang="it-IT" sz="2800" dirty="0" smtClean="0"/>
              <a:t>: sono stati interrotti i rapporti con il fornitore </a:t>
            </a:r>
          </a:p>
          <a:p>
            <a:pPr>
              <a:lnSpc>
                <a:spcPct val="90000"/>
              </a:lnSpc>
              <a:buClr>
                <a:schemeClr val="tx1"/>
              </a:buClr>
              <a:buNone/>
            </a:pPr>
            <a:r>
              <a:rPr lang="it-IT" altLang="it-IT" sz="2800" dirty="0" smtClean="0"/>
              <a:t>	</a:t>
            </a:r>
          </a:p>
          <a:p>
            <a:pPr>
              <a:lnSpc>
                <a:spcPct val="90000"/>
              </a:lnSpc>
              <a:buClr>
                <a:schemeClr val="tx1"/>
              </a:buClr>
              <a:buFont typeface="Wingdings" pitchFamily="2" charset="2"/>
              <a:buChar char="§"/>
            </a:pPr>
            <a:r>
              <a:rPr lang="it-IT" altLang="it-IT" sz="2800" b="1" dirty="0" smtClean="0"/>
              <a:t>Chiuso</a:t>
            </a:r>
            <a:r>
              <a:rPr lang="it-IT" altLang="it-IT" sz="2800" dirty="0" smtClean="0"/>
              <a:t>: non esistono più abbonamenti nuovi con questo fornitore (ad es. non esercita più) </a:t>
            </a:r>
          </a:p>
          <a:p>
            <a:pPr>
              <a:lnSpc>
                <a:spcPct val="90000"/>
              </a:lnSpc>
              <a:buClr>
                <a:schemeClr val="tx1"/>
              </a:buClr>
              <a:buNone/>
            </a:pPr>
            <a:r>
              <a:rPr lang="it-IT" altLang="it-IT" sz="2800" dirty="0" smtClean="0"/>
              <a:t>	</a:t>
            </a:r>
          </a:p>
          <a:p>
            <a:pPr>
              <a:lnSpc>
                <a:spcPct val="90000"/>
              </a:lnSpc>
              <a:buClr>
                <a:schemeClr val="tx1"/>
              </a:buClr>
              <a:buFont typeface="Wingdings" pitchFamily="2" charset="2"/>
              <a:buChar char="§"/>
            </a:pPr>
            <a:r>
              <a:rPr lang="it-IT" altLang="it-IT" sz="2800" b="1" dirty="0" smtClean="0"/>
              <a:t>Temporaneo</a:t>
            </a:r>
            <a:r>
              <a:rPr lang="it-IT" altLang="it-IT" sz="2800" dirty="0" smtClean="0"/>
              <a:t>: quando non sono disponibili tutti i dati per la creazione; può successivamente passare allo stato Attivo</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cstate="print"/>
          <a:stretch>
            <a:fillRect/>
          </a:stretch>
        </p:blipFill>
        <p:spPr bwMode="auto">
          <a:xfrm>
            <a:off x="1717081" y="1935163"/>
            <a:ext cx="570983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803</TotalTime>
  <Words>567</Words>
  <Application>Microsoft Office PowerPoint</Application>
  <PresentationFormat>Presentazione su schermo (4:3)</PresentationFormat>
  <Paragraphs>75</Paragraphs>
  <Slides>35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Calibri</vt:lpstr>
      <vt:lpstr>Constantia</vt:lpstr>
      <vt:lpstr>Wingdings</vt:lpstr>
      <vt:lpstr>Wingdings 2</vt:lpstr>
      <vt:lpstr>Equinozio</vt:lpstr>
      <vt:lpstr>Presentazione standard di PowerPoint</vt:lpstr>
      <vt:lpstr>Presentazione standard di PowerPoint</vt:lpstr>
      <vt:lpstr>Accesso</vt:lpstr>
      <vt:lpstr>Presentazione standard di PowerPoint</vt:lpstr>
      <vt:lpstr>Abbonamenti</vt:lpstr>
      <vt:lpstr>Codice fornitore</vt:lpstr>
      <vt:lpstr>Codice fornitore - Esempi</vt:lpstr>
      <vt:lpstr>Stato del fornitore</vt:lpstr>
      <vt:lpstr>Presentazione standard di PowerPoint</vt:lpstr>
      <vt:lpstr>Presentazione standard di PowerPoint</vt:lpstr>
      <vt:lpstr>LA CONDIZIONE PER POTER INVENTARIARE IL PERIODICO E’ CHE ESSO FACCIA PARTE DEL POSSEDUTO DELLA BIBLIOTECA IN ACNP</vt:lpstr>
      <vt:lpstr>Presentazione standard di PowerPoint</vt:lpstr>
      <vt:lpstr>Presentazione standard di PowerPoint</vt:lpstr>
      <vt:lpstr>Presentazione standard di PowerPoint</vt:lpstr>
      <vt:lpstr>SI INVENTARIA A PARTIRE DALL’ANNO 2013:  NELL’ESEMPIO NON SONO STATE FATTE NE’ PREVISIONE ARRIVO FASCICOLI NE’ RILEVAZIONE DEI DATI INVENTARIALI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Caso standing order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REPORTS</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Susanna</cp:lastModifiedBy>
  <cp:revision>60</cp:revision>
  <dcterms:created xsi:type="dcterms:W3CDTF">2015-03-03T08:48:15Z</dcterms:created>
  <dcterms:modified xsi:type="dcterms:W3CDTF">2015-09-28T09:28:09Z</dcterms:modified>
</cp:coreProperties>
</file>